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76" r:id="rId3"/>
    <p:sldId id="257" r:id="rId4"/>
    <p:sldId id="262" r:id="rId5"/>
    <p:sldId id="263" r:id="rId6"/>
    <p:sldId id="264" r:id="rId7"/>
    <p:sldId id="265" r:id="rId8"/>
    <p:sldId id="266" r:id="rId9"/>
    <p:sldId id="260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8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7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2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04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0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4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3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6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8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7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9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3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8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4E1F8-A312-46AB-911A-C6E93EB0686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C6028-1E5B-473D-9FCE-E36FFFA4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88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ПРОФЕССИЯ «ТЕРМИСТ»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002" y="2525628"/>
            <a:ext cx="3092998" cy="17257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134" y="5500328"/>
            <a:ext cx="830776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Е.Г.Омельшина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ДАННЫЕ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820" y="2120233"/>
            <a:ext cx="11866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>1. Термист </a:t>
            </a:r>
            <a:r>
              <a:rPr lang="ru-RU" sz="4000" dirty="0"/>
              <a:t>должен </a:t>
            </a:r>
            <a:r>
              <a:rPr lang="ru-RU" sz="4000" dirty="0" smtClean="0"/>
              <a:t>понимать </a:t>
            </a:r>
            <a:r>
              <a:rPr lang="ru-RU" sz="4000" dirty="0"/>
              <a:t>сущность и социальную значимость своей будущей</a:t>
            </a:r>
          </a:p>
          <a:p>
            <a:r>
              <a:rPr lang="ru-RU" sz="4000" dirty="0"/>
              <a:t>профессии, проявлять к ней устойчивый интерес.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5480"/>
            <a:ext cx="1609483" cy="1371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211" y="4071552"/>
            <a:ext cx="3465554" cy="2599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937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ДАННЫЕ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5480"/>
            <a:ext cx="1609483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903" y="2125362"/>
            <a:ext cx="119613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2. Организовывать </a:t>
            </a:r>
            <a:r>
              <a:rPr lang="ru-RU" sz="4000" dirty="0"/>
              <a:t>собственную деятельность, выбирать </a:t>
            </a:r>
            <a:r>
              <a:rPr lang="ru-RU" sz="4000" dirty="0" smtClean="0"/>
              <a:t>типовые методы </a:t>
            </a:r>
            <a:r>
              <a:rPr lang="ru-RU" sz="4000" dirty="0"/>
              <a:t>и способы выполнения профессиональных задач, оценивать </a:t>
            </a:r>
            <a:r>
              <a:rPr lang="ru-RU" sz="4000" dirty="0" smtClean="0"/>
              <a:t>их эффективность </a:t>
            </a:r>
            <a:r>
              <a:rPr lang="ru-RU" sz="4000" dirty="0"/>
              <a:t>и качество.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356" y="4267236"/>
            <a:ext cx="3183651" cy="2381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76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ДАННЫЕ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5480"/>
            <a:ext cx="1609483" cy="1371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519" y="2183027"/>
            <a:ext cx="12233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3. Принимать  </a:t>
            </a:r>
            <a:r>
              <a:rPr lang="ru-RU" sz="4000" dirty="0"/>
              <a:t>решения  в  стандартных  и  </a:t>
            </a:r>
            <a:r>
              <a:rPr lang="ru-RU" sz="4000" dirty="0" smtClean="0"/>
              <a:t>нестандартных ситуациях </a:t>
            </a:r>
            <a:r>
              <a:rPr lang="ru-RU" sz="4000" dirty="0"/>
              <a:t>и нести за </a:t>
            </a:r>
            <a:r>
              <a:rPr lang="ru-RU" sz="4000" dirty="0" smtClean="0"/>
              <a:t>них ответственность</a:t>
            </a:r>
            <a:r>
              <a:rPr lang="ru-RU" sz="40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676" y="3702761"/>
            <a:ext cx="3131387" cy="3025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507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ДАННЫЕ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5480"/>
            <a:ext cx="1609483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977199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dirty="0" smtClean="0"/>
              <a:t>4. Осуществлять  </a:t>
            </a:r>
            <a:r>
              <a:rPr lang="ru-RU" sz="4000" dirty="0"/>
              <a:t>поиск  и  использование  </a:t>
            </a:r>
            <a:r>
              <a:rPr lang="ru-RU" sz="4000" dirty="0" smtClean="0"/>
              <a:t>информации, необходимой </a:t>
            </a:r>
            <a:r>
              <a:rPr lang="ru-RU" sz="4000" dirty="0"/>
              <a:t>для эффективного выполнения профессиональных задач,</a:t>
            </a:r>
          </a:p>
          <a:p>
            <a:r>
              <a:rPr lang="ru-RU" sz="4000" dirty="0"/>
              <a:t>профессионального и личностного развития.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289" y="4531744"/>
            <a:ext cx="2197320" cy="2197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67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ДАННЫЕ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5480"/>
            <a:ext cx="1609483" cy="1371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77199"/>
            <a:ext cx="12323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5. Использовать информационно-коммуникационные технологии </a:t>
            </a:r>
          </a:p>
          <a:p>
            <a:r>
              <a:rPr lang="ru-RU" sz="4000" dirty="0" smtClean="0"/>
              <a:t>в профессиональной </a:t>
            </a:r>
            <a:r>
              <a:rPr lang="ru-RU" sz="4000" dirty="0"/>
              <a:t>деятельности.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913" y="3930796"/>
            <a:ext cx="4654636" cy="2714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73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ДАННЫЕ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5480"/>
            <a:ext cx="1609483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4298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dirty="0" smtClean="0"/>
              <a:t>6. Работать </a:t>
            </a:r>
            <a:r>
              <a:rPr lang="ru-RU" sz="4000" dirty="0"/>
              <a:t>в коллективе и команде, эффективно </a:t>
            </a:r>
            <a:r>
              <a:rPr lang="ru-RU" sz="4000" dirty="0" smtClean="0"/>
              <a:t>общаться с </a:t>
            </a:r>
            <a:r>
              <a:rPr lang="ru-RU" sz="4000" dirty="0"/>
              <a:t>коллегами, </a:t>
            </a:r>
            <a:r>
              <a:rPr lang="ru-RU" sz="4000" dirty="0" smtClean="0"/>
              <a:t>руководством, потребителями</a:t>
            </a:r>
            <a:r>
              <a:rPr lang="ru-RU" sz="40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085" y="3566984"/>
            <a:ext cx="4301212" cy="3131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29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ДАННЫЕ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5480"/>
            <a:ext cx="1609483" cy="1371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77199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7. Брать </a:t>
            </a:r>
            <a:r>
              <a:rPr lang="ru-RU" sz="4000" dirty="0"/>
              <a:t>на себя ответственность за работу членов </a:t>
            </a:r>
            <a:r>
              <a:rPr lang="ru-RU" sz="4000" dirty="0" smtClean="0"/>
              <a:t>команды (подчиненных</a:t>
            </a:r>
            <a:r>
              <a:rPr lang="ru-RU" sz="4000" dirty="0"/>
              <a:t>), результат выполнения заданий.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671" y="3556788"/>
            <a:ext cx="4193059" cy="3136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50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ДАННЫЕ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5480"/>
            <a:ext cx="1609483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59460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dirty="0" smtClean="0"/>
              <a:t>8. Самостоятельно </a:t>
            </a:r>
            <a:r>
              <a:rPr lang="ru-RU" sz="4000" dirty="0"/>
              <a:t>определять задачи профессионального </a:t>
            </a:r>
            <a:r>
              <a:rPr lang="ru-RU" sz="4000" dirty="0" smtClean="0"/>
              <a:t>и личностного  </a:t>
            </a:r>
            <a:r>
              <a:rPr lang="ru-RU" sz="4000" dirty="0"/>
              <a:t>развития,  заниматься  самообразованием,  осознанно</a:t>
            </a:r>
          </a:p>
          <a:p>
            <a:r>
              <a:rPr lang="ru-RU" sz="4000" dirty="0"/>
              <a:t>планировать повышение квалификации.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750" y="4614005"/>
            <a:ext cx="2769287" cy="2076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410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ДАННЫЕ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5480"/>
            <a:ext cx="1609483" cy="1371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0888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9. Ориентироваться </a:t>
            </a:r>
            <a:r>
              <a:rPr lang="ru-RU" sz="4000" dirty="0"/>
              <a:t>в условиях частой смены </a:t>
            </a:r>
            <a:r>
              <a:rPr lang="ru-RU" sz="4000" dirty="0" smtClean="0"/>
              <a:t>технологий в </a:t>
            </a:r>
            <a:r>
              <a:rPr lang="ru-RU" sz="4000" dirty="0"/>
              <a:t>профессиональной деятельности.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616" y="3432325"/>
            <a:ext cx="4300150" cy="3300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78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ДАННЫЕ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5480"/>
            <a:ext cx="1609483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977199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10. Исполнять </a:t>
            </a:r>
            <a:r>
              <a:rPr lang="ru-RU" sz="4000" dirty="0"/>
              <a:t>воинскую обязанность, в том числе с </a:t>
            </a:r>
            <a:r>
              <a:rPr lang="ru-RU" sz="4000" dirty="0" smtClean="0"/>
              <a:t>применением полученных </a:t>
            </a:r>
            <a:r>
              <a:rPr lang="ru-RU" sz="4000" dirty="0"/>
              <a:t>профессиональных знаний (для юношей).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670" y="3387809"/>
            <a:ext cx="4337222" cy="3252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00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Специальность </a:t>
            </a:r>
            <a:br>
              <a:rPr lang="ru-RU" dirty="0" smtClean="0"/>
            </a:br>
            <a:r>
              <a:rPr lang="ru-RU" dirty="0" smtClean="0"/>
              <a:t>15.04.08 Металловедение и термическая обработка металлов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Методический материал разработан для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по специальности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61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Термист </a:t>
            </a:r>
            <a:r>
              <a:rPr lang="ru-RU" dirty="0" smtClean="0"/>
              <a:t>– это специалист </a:t>
            </a:r>
            <a:r>
              <a:rPr lang="ru-RU" dirty="0"/>
              <a:t>по термической обработке </a:t>
            </a:r>
            <a:r>
              <a:rPr lang="ru-RU" dirty="0" smtClean="0"/>
              <a:t>металлов.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395" y="604777"/>
            <a:ext cx="1608605" cy="1371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95" y="1975944"/>
            <a:ext cx="3377434" cy="2579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828" y="1975944"/>
            <a:ext cx="3302000" cy="4882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395" y="4555794"/>
            <a:ext cx="3377433" cy="23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ДЕЯТЕЛЬНОСТИ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7837"/>
            <a:ext cx="1609483" cy="1371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081049"/>
            <a:ext cx="11897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946" y="1979556"/>
            <a:ext cx="11986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1.Разработка</a:t>
            </a:r>
            <a:r>
              <a:rPr lang="ru-RU" sz="4000" dirty="0"/>
              <a:t>,  внедрение  и  </a:t>
            </a:r>
            <a:r>
              <a:rPr lang="ru-RU" sz="4000" dirty="0" smtClean="0"/>
              <a:t>ведение  технологических процессов </a:t>
            </a:r>
            <a:r>
              <a:rPr lang="ru-RU" sz="4000" dirty="0"/>
              <a:t>термической и химико-термической обработки металлов.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353" y="4020041"/>
            <a:ext cx="3945924" cy="2638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057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ДЕЯТЕЛЬНОСТИ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7837"/>
            <a:ext cx="1609483" cy="1371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415" y="2234167"/>
            <a:ext cx="11862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2. Контроль </a:t>
            </a:r>
            <a:r>
              <a:rPr lang="ru-RU" sz="4000" dirty="0"/>
              <a:t>за соблюдением технологической </a:t>
            </a:r>
            <a:r>
              <a:rPr lang="ru-RU" sz="4000" dirty="0" smtClean="0"/>
              <a:t>дисциплины, эксплуатацией </a:t>
            </a:r>
            <a:r>
              <a:rPr lang="ru-RU" sz="4000" dirty="0"/>
              <a:t>оборудования и качества металлов.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64" y="3678193"/>
            <a:ext cx="4012857" cy="3009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179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ДЕЯТЕЛЬНОСТИ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7837"/>
            <a:ext cx="1609483" cy="1371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616" y="2218453"/>
            <a:ext cx="11055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dirty="0" smtClean="0"/>
              <a:t>3. Проведение  </a:t>
            </a:r>
            <a:r>
              <a:rPr lang="ru-RU" sz="4000" dirty="0"/>
              <a:t>металлографических  исследований  </a:t>
            </a:r>
            <a:r>
              <a:rPr lang="ru-RU" sz="4000" dirty="0" smtClean="0"/>
              <a:t>и механических </a:t>
            </a:r>
            <a:r>
              <a:rPr lang="ru-RU" sz="4000" dirty="0"/>
              <a:t>испытаний.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530" y="3780789"/>
            <a:ext cx="4328984" cy="2884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44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ДЕЯТЕЛЬНОСТИ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7837"/>
            <a:ext cx="1609483" cy="1371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518" y="2092411"/>
            <a:ext cx="85755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4. Организация </a:t>
            </a:r>
            <a:r>
              <a:rPr lang="ru-RU" sz="4000" dirty="0"/>
              <a:t>и планирование работы коллектива </a:t>
            </a:r>
            <a:r>
              <a:rPr lang="ru-RU" sz="4000" dirty="0" smtClean="0"/>
              <a:t>исполнителей и </a:t>
            </a:r>
            <a:r>
              <a:rPr lang="ru-RU" sz="4000" dirty="0"/>
              <a:t>обеспечение безопасности труда на производственном участке.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108" y="2150076"/>
            <a:ext cx="3295135" cy="4590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28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ДЕЯТЕЛЬНОСТИ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607837"/>
            <a:ext cx="1609483" cy="1371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092" y="2150077"/>
            <a:ext cx="12084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dirty="0" smtClean="0"/>
              <a:t>5. Выполнение </a:t>
            </a:r>
            <a:r>
              <a:rPr lang="ru-RU" sz="4000" dirty="0"/>
              <a:t>работ по одной или нескольким </a:t>
            </a:r>
            <a:r>
              <a:rPr lang="ru-RU" sz="4000" dirty="0" smtClean="0"/>
              <a:t>профессиям рабочих</a:t>
            </a:r>
            <a:r>
              <a:rPr lang="ru-RU" sz="4000" dirty="0"/>
              <a:t>, должностям </a:t>
            </a:r>
            <a:r>
              <a:rPr lang="ru-RU" sz="4000" dirty="0" smtClean="0"/>
              <a:t>служащих.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697" y="3694042"/>
            <a:ext cx="4286250" cy="283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001" y="3677374"/>
            <a:ext cx="4286250" cy="2871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36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ТЕРМИЧЕСКИЕ ПЕЧИ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421" y="1974486"/>
            <a:ext cx="5873578" cy="4883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486"/>
            <a:ext cx="6318421" cy="4883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517" y="602767"/>
            <a:ext cx="1609483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153</TotalTime>
  <Words>295</Words>
  <Application>Microsoft Office PowerPoint</Application>
  <PresentationFormat>Произвольный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Берлин</vt:lpstr>
      <vt:lpstr>ПРОФЕССИЯ «ТЕРМИСТ»</vt:lpstr>
      <vt:lpstr>Специальность  15.04.08 Металловедение и термическая обработка металлов</vt:lpstr>
      <vt:lpstr>Термист – это специалист по термической обработке металлов.</vt:lpstr>
      <vt:lpstr>СУТЬ ДЕЯТЕЛЬНОСТИ</vt:lpstr>
      <vt:lpstr>СУТЬ ДЕЯТЕЛЬНОСТИ</vt:lpstr>
      <vt:lpstr>СУТЬ ДЕЯТЕЛЬНОСТИ</vt:lpstr>
      <vt:lpstr>СУТЬ ДЕЯТЕЛЬНОСТИ</vt:lpstr>
      <vt:lpstr>СУТЬ ДЕЯТЕЛЬНОСТИ</vt:lpstr>
      <vt:lpstr>ТЕРМИЧЕСКИЕ ПЕЧИ</vt:lpstr>
      <vt:lpstr>ЛИЧНЫЕ ДАННЫЕ</vt:lpstr>
      <vt:lpstr>ЛИЧНЫЕ ДАННЫЕ</vt:lpstr>
      <vt:lpstr>ЛИЧНЫЕ ДАННЫЕ</vt:lpstr>
      <vt:lpstr>ЛИЧНЫЕ ДАННЫЕ</vt:lpstr>
      <vt:lpstr>ЛИЧНЫЕ ДАННЫЕ</vt:lpstr>
      <vt:lpstr>ЛИЧНЫЕ ДАННЫЕ</vt:lpstr>
      <vt:lpstr>ЛИЧНЫЕ ДАННЫЕ</vt:lpstr>
      <vt:lpstr>ЛИЧНЫЕ ДАННЫЕ</vt:lpstr>
      <vt:lpstr>ЛИЧНЫЕ ДАННЫЕ</vt:lpstr>
      <vt:lpstr>ЛИЧНЫЕ ДАННЫЕ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XE</dc:creator>
  <cp:lastModifiedBy>алекс</cp:lastModifiedBy>
  <cp:revision>19</cp:revision>
  <dcterms:created xsi:type="dcterms:W3CDTF">2016-01-17T08:17:09Z</dcterms:created>
  <dcterms:modified xsi:type="dcterms:W3CDTF">2017-02-15T16:30:30Z</dcterms:modified>
</cp:coreProperties>
</file>